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1" r:id="rId3"/>
    <p:sldId id="257" r:id="rId4"/>
    <p:sldId id="256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87" autoAdjust="0"/>
    <p:restoredTop sz="94637" autoAdjust="0"/>
  </p:normalViewPr>
  <p:slideViewPr>
    <p:cSldViewPr snapToGrid="0" snapToObjects="1">
      <p:cViewPr>
        <p:scale>
          <a:sx n="143" d="100"/>
          <a:sy n="143" d="100"/>
        </p:scale>
        <p:origin x="-536" y="10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9486-CE29-4149-ABDD-2E2C8D80D505}" type="datetimeFigureOut">
              <a:rPr lang="en-US" smtClean="0"/>
              <a:t>1/5/18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AFC3-2C3F-A34E-B614-45A1AC83F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078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9486-CE29-4149-ABDD-2E2C8D80D505}" type="datetimeFigureOut">
              <a:rPr lang="en-US" smtClean="0"/>
              <a:t>1/5/18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AFC3-2C3F-A34E-B614-45A1AC83F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65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9486-CE29-4149-ABDD-2E2C8D80D505}" type="datetimeFigureOut">
              <a:rPr lang="en-US" smtClean="0"/>
              <a:t>1/5/18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AFC3-2C3F-A34E-B614-45A1AC83F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600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9486-CE29-4149-ABDD-2E2C8D80D505}" type="datetimeFigureOut">
              <a:rPr lang="en-US" smtClean="0"/>
              <a:t>1/5/18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AFC3-2C3F-A34E-B614-45A1AC83F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35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9486-CE29-4149-ABDD-2E2C8D80D505}" type="datetimeFigureOut">
              <a:rPr lang="en-US" smtClean="0"/>
              <a:t>1/5/18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AFC3-2C3F-A34E-B614-45A1AC83F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971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9486-CE29-4149-ABDD-2E2C8D80D505}" type="datetimeFigureOut">
              <a:rPr lang="en-US" smtClean="0"/>
              <a:t>1/5/18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AFC3-2C3F-A34E-B614-45A1AC83F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34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9486-CE29-4149-ABDD-2E2C8D80D505}" type="datetimeFigureOut">
              <a:rPr lang="en-US" smtClean="0"/>
              <a:t>1/5/18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AFC3-2C3F-A34E-B614-45A1AC83F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66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9486-CE29-4149-ABDD-2E2C8D80D505}" type="datetimeFigureOut">
              <a:rPr lang="en-US" smtClean="0"/>
              <a:t>1/5/18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AFC3-2C3F-A34E-B614-45A1AC83F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284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9486-CE29-4149-ABDD-2E2C8D80D505}" type="datetimeFigureOut">
              <a:rPr lang="en-US" smtClean="0"/>
              <a:t>1/5/18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AFC3-2C3F-A34E-B614-45A1AC83F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11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9486-CE29-4149-ABDD-2E2C8D80D505}" type="datetimeFigureOut">
              <a:rPr lang="en-US" smtClean="0"/>
              <a:t>1/5/18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AFC3-2C3F-A34E-B614-45A1AC83F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573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9486-CE29-4149-ABDD-2E2C8D80D505}" type="datetimeFigureOut">
              <a:rPr lang="en-US" smtClean="0"/>
              <a:t>1/5/18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AFC3-2C3F-A34E-B614-45A1AC83F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03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F9486-CE29-4149-ABDD-2E2C8D80D505}" type="datetimeFigureOut">
              <a:rPr lang="en-US" smtClean="0"/>
              <a:t>1/5/18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DAFC3-2C3F-A34E-B614-45A1AC83F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526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png"/><Relationship Id="rId5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9056" y="453456"/>
            <a:ext cx="4162786" cy="4870177"/>
          </a:xfrm>
          <a:prstGeom prst="rect">
            <a:avLst/>
          </a:prstGeom>
          <a:solidFill>
            <a:schemeClr val="accent5">
              <a:alpha val="2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627636" y="449218"/>
            <a:ext cx="4033981" cy="4866168"/>
          </a:xfrm>
          <a:prstGeom prst="rect">
            <a:avLst/>
          </a:prstGeom>
          <a:solidFill>
            <a:schemeClr val="accent4">
              <a:lumMod val="75000"/>
              <a:alpha val="2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6097" y="865063"/>
            <a:ext cx="8594906" cy="2227862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filovirus phylofactor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1" t="9693" r="19891" b="9381"/>
          <a:stretch/>
        </p:blipFill>
        <p:spPr>
          <a:xfrm>
            <a:off x="2410449" y="3086984"/>
            <a:ext cx="2215087" cy="22199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-500381" y="1657266"/>
            <a:ext cx="1298297" cy="369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Henipavirus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328352" y="4128483"/>
            <a:ext cx="954239" cy="369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Filovirus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4026" y="5371070"/>
            <a:ext cx="85949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Phylofactorization of the full bat phylogeny.</a:t>
            </a:r>
          </a:p>
          <a:p>
            <a:r>
              <a:rPr lang="en-US" b="1" dirty="0" smtClean="0"/>
              <a:t>Sampled</a:t>
            </a:r>
            <a:r>
              <a:rPr lang="en-US" dirty="0" smtClean="0"/>
              <a:t>: Clade specific analysis of the proportion of bats sampled for either Henipavirus or </a:t>
            </a:r>
            <a:r>
              <a:rPr lang="en-US" dirty="0" err="1" smtClean="0"/>
              <a:t>Filovirus</a:t>
            </a:r>
            <a:r>
              <a:rPr lang="en-US" dirty="0" smtClean="0"/>
              <a:t>. </a:t>
            </a:r>
          </a:p>
          <a:p>
            <a:r>
              <a:rPr lang="en-US" b="1" dirty="0" err="1" smtClean="0"/>
              <a:t>Ab</a:t>
            </a:r>
            <a:r>
              <a:rPr lang="en-US" b="1" dirty="0" smtClean="0"/>
              <a:t> or PCR Positive</a:t>
            </a:r>
            <a:r>
              <a:rPr lang="en-US" dirty="0" smtClean="0"/>
              <a:t>: Proportion of sampled bat species that have had a reported positive sample via PCR or serology. 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732177" y="493791"/>
            <a:ext cx="1931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Ab</a:t>
            </a:r>
            <a:r>
              <a:rPr lang="en-US" dirty="0" smtClean="0"/>
              <a:t> or PCR Positive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990312" y="440566"/>
            <a:ext cx="102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Sampled</a:t>
            </a:r>
            <a:endParaRPr lang="en-US" dirty="0">
              <a:latin typeface="+mj-lt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407552" y="3084044"/>
            <a:ext cx="4452879" cy="0"/>
          </a:xfrm>
          <a:prstGeom prst="line">
            <a:avLst/>
          </a:prstGeom>
          <a:ln>
            <a:solidFill>
              <a:schemeClr val="bg1">
                <a:lumMod val="50000"/>
                <a:alpha val="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407552" y="863652"/>
            <a:ext cx="4450156" cy="0"/>
          </a:xfrm>
          <a:prstGeom prst="line">
            <a:avLst/>
          </a:prstGeom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2407552" y="5304436"/>
            <a:ext cx="4452879" cy="0"/>
          </a:xfrm>
          <a:prstGeom prst="line">
            <a:avLst/>
          </a:prstGeom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2407552" y="863652"/>
            <a:ext cx="0" cy="4440784"/>
          </a:xfrm>
          <a:prstGeom prst="line">
            <a:avLst/>
          </a:prstGeom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857708" y="863652"/>
            <a:ext cx="0" cy="4440784"/>
          </a:xfrm>
          <a:prstGeom prst="line">
            <a:avLst/>
          </a:prstGeom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482394"/>
              </p:ext>
            </p:extLst>
          </p:nvPr>
        </p:nvGraphicFramePr>
        <p:xfrm>
          <a:off x="1021462" y="1401385"/>
          <a:ext cx="1253215" cy="1049020"/>
        </p:xfrm>
        <a:graphic>
          <a:graphicData uri="http://schemas.openxmlformats.org/drawingml/2006/table">
            <a:tbl>
              <a:tblPr/>
              <a:tblGrid>
                <a:gridCol w="820752"/>
                <a:gridCol w="432463"/>
              </a:tblGrid>
              <a:tr h="14595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Yangochiroptera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p=0.027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4595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Carollia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p=1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4595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Pteropus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p=0.67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4595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Pteropodidae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p=0.21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4595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Rhinolophus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p=0.19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4595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Eidolon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p=1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4595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Hipposideros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p=0.67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082974"/>
              </p:ext>
            </p:extLst>
          </p:nvPr>
        </p:nvGraphicFramePr>
        <p:xfrm>
          <a:off x="1023080" y="3503349"/>
          <a:ext cx="1276092" cy="1286920"/>
        </p:xfrm>
        <a:graphic>
          <a:graphicData uri="http://schemas.openxmlformats.org/drawingml/2006/table">
            <a:tbl>
              <a:tblPr/>
              <a:tblGrid>
                <a:gridCol w="838155"/>
                <a:gridCol w="437937"/>
              </a:tblGrid>
              <a:tr h="1608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Yangochiroptera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p=0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08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Myotis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p=0.21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08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Miniopterus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p=0.28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08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Pteropodidae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p=0.4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08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Emballonuroidea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p=0.075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08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Rhinolophus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p=0.56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08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Pipistrellini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p=0.087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0865"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316037"/>
              </p:ext>
            </p:extLst>
          </p:nvPr>
        </p:nvGraphicFramePr>
        <p:xfrm>
          <a:off x="7085605" y="4019349"/>
          <a:ext cx="1575398" cy="614679"/>
        </p:xfrm>
        <a:graphic>
          <a:graphicData uri="http://schemas.openxmlformats.org/drawingml/2006/table">
            <a:tbl>
              <a:tblPr/>
              <a:tblGrid>
                <a:gridCol w="1004601"/>
                <a:gridCol w="570797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Pteropodidae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p=.9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Megaloglossus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            </a:t>
                      </a:r>
                      <a:r>
                        <a:rPr 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Myonycteris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&amp;</a:t>
                      </a:r>
                      <a:r>
                        <a:rPr 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Rousettus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20" name="Picture 19" descr="henipavirus phylofactor positiv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9" t="9011" r="23825" b="9546"/>
          <a:stretch/>
        </p:blipFill>
        <p:spPr>
          <a:xfrm>
            <a:off x="4615711" y="858799"/>
            <a:ext cx="2223116" cy="2234126"/>
          </a:xfrm>
          <a:prstGeom prst="rect">
            <a:avLst/>
          </a:prstGeom>
        </p:spPr>
      </p:pic>
      <p:pic>
        <p:nvPicPr>
          <p:cNvPr id="21" name="Picture 20" descr="filovirus phylofactor positive.jpe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7" t="9432" r="23968" b="10007"/>
          <a:stretch/>
        </p:blipFill>
        <p:spPr>
          <a:xfrm>
            <a:off x="4624571" y="3084044"/>
            <a:ext cx="2220061" cy="2209960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035009"/>
              </p:ext>
            </p:extLst>
          </p:nvPr>
        </p:nvGraphicFramePr>
        <p:xfrm>
          <a:off x="7089137" y="1854350"/>
          <a:ext cx="1572480" cy="614679"/>
        </p:xfrm>
        <a:graphic>
          <a:graphicData uri="http://schemas.openxmlformats.org/drawingml/2006/table">
            <a:tbl>
              <a:tblPr/>
              <a:tblGrid>
                <a:gridCol w="1002741"/>
                <a:gridCol w="569739"/>
              </a:tblGrid>
              <a:tr h="190500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Pteropodidae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p=1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Macroglossinae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&amp;</a:t>
                      </a:r>
                      <a:r>
                        <a:rPr 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Pteropodinae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25" name="Picture 24"/>
          <p:cNvPicPr>
            <a:picLocks/>
          </p:cNvPicPr>
          <p:nvPr/>
        </p:nvPicPr>
        <p:blipFill rotWithShape="1">
          <a:blip r:embed="rId5"/>
          <a:srcRect l="23249" t="47109" r="12065" b="22891"/>
          <a:stretch/>
        </p:blipFill>
        <p:spPr>
          <a:xfrm>
            <a:off x="859536" y="1720215"/>
            <a:ext cx="164592" cy="137160"/>
          </a:xfrm>
          <a:prstGeom prst="rect">
            <a:avLst/>
          </a:prstGeom>
        </p:spPr>
      </p:pic>
      <p:pic>
        <p:nvPicPr>
          <p:cNvPr id="28" name="Picture 27"/>
          <p:cNvPicPr>
            <a:picLocks/>
          </p:cNvPicPr>
          <p:nvPr/>
        </p:nvPicPr>
        <p:blipFill rotWithShape="1">
          <a:blip r:embed="rId6"/>
          <a:srcRect l="30824" t="52429" r="11405" b="13443"/>
          <a:stretch/>
        </p:blipFill>
        <p:spPr>
          <a:xfrm>
            <a:off x="859536" y="1871033"/>
            <a:ext cx="164592" cy="13716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6"/>
          <a:srcRect l="13049" t="14801" r="11405" b="13443"/>
          <a:stretch/>
        </p:blipFill>
        <p:spPr>
          <a:xfrm>
            <a:off x="6911986" y="1935143"/>
            <a:ext cx="161926" cy="13013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6"/>
          <a:srcRect l="13049" t="14801" r="11405" b="13443"/>
          <a:stretch/>
        </p:blipFill>
        <p:spPr>
          <a:xfrm>
            <a:off x="6911986" y="4102125"/>
            <a:ext cx="161926" cy="130137"/>
          </a:xfrm>
          <a:prstGeom prst="rect">
            <a:avLst/>
          </a:prstGeom>
        </p:spPr>
      </p:pic>
      <p:pic>
        <p:nvPicPr>
          <p:cNvPr id="29" name="Picture 28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59536" y="1428472"/>
            <a:ext cx="164592" cy="137160"/>
          </a:xfrm>
          <a:prstGeom prst="rect">
            <a:avLst/>
          </a:prstGeom>
        </p:spPr>
      </p:pic>
      <p:pic>
        <p:nvPicPr>
          <p:cNvPr id="32" name="Picture 31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59536" y="2008193"/>
            <a:ext cx="164592" cy="137160"/>
          </a:xfrm>
          <a:prstGeom prst="rect">
            <a:avLst/>
          </a:prstGeom>
        </p:spPr>
      </p:pic>
      <p:pic>
        <p:nvPicPr>
          <p:cNvPr id="51" name="Picture 50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59536" y="3558994"/>
            <a:ext cx="164592" cy="13716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6"/>
          <a:srcRect l="13049" t="14801" r="11405" b="13443"/>
          <a:stretch/>
        </p:blipFill>
        <p:spPr>
          <a:xfrm>
            <a:off x="859536" y="4043238"/>
            <a:ext cx="161926" cy="130137"/>
          </a:xfrm>
          <a:prstGeom prst="rect">
            <a:avLst/>
          </a:prstGeom>
        </p:spPr>
      </p:pic>
      <p:pic>
        <p:nvPicPr>
          <p:cNvPr id="62" name="Picture 61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59536" y="4345667"/>
            <a:ext cx="164592" cy="137160"/>
          </a:xfrm>
          <a:prstGeom prst="rect">
            <a:avLst/>
          </a:prstGeom>
        </p:spPr>
      </p:pic>
      <p:pic>
        <p:nvPicPr>
          <p:cNvPr id="34" name="Picture 33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59536" y="2161228"/>
            <a:ext cx="164592" cy="137160"/>
          </a:xfrm>
          <a:prstGeom prst="rect">
            <a:avLst/>
          </a:prstGeom>
        </p:spPr>
      </p:pic>
      <p:pic>
        <p:nvPicPr>
          <p:cNvPr id="35" name="Picture 34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859536" y="2307913"/>
            <a:ext cx="164592" cy="137160"/>
          </a:xfrm>
          <a:prstGeom prst="rect">
            <a:avLst/>
          </a:prstGeom>
        </p:spPr>
      </p:pic>
      <p:pic>
        <p:nvPicPr>
          <p:cNvPr id="36" name="Picture 35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859536" y="3721095"/>
            <a:ext cx="164592" cy="137160"/>
          </a:xfrm>
          <a:prstGeom prst="rect">
            <a:avLst/>
          </a:prstGeom>
        </p:spPr>
      </p:pic>
      <p:pic>
        <p:nvPicPr>
          <p:cNvPr id="37" name="Picture 36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859536" y="3882189"/>
            <a:ext cx="164592" cy="137160"/>
          </a:xfrm>
          <a:prstGeom prst="rect">
            <a:avLst/>
          </a:prstGeom>
        </p:spPr>
      </p:pic>
      <p:pic>
        <p:nvPicPr>
          <p:cNvPr id="39" name="Picture 38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859536" y="4194712"/>
            <a:ext cx="164592" cy="137160"/>
          </a:xfrm>
          <a:prstGeom prst="rect">
            <a:avLst/>
          </a:prstGeom>
        </p:spPr>
      </p:pic>
      <p:pic>
        <p:nvPicPr>
          <p:cNvPr id="41" name="Picture 40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859536" y="4495345"/>
            <a:ext cx="164592" cy="1371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2505" y="1565632"/>
            <a:ext cx="163277" cy="1545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6"/>
          <a:srcRect l="2041" t="4152" r="2891" b="5425"/>
          <a:stretch/>
        </p:blipFill>
        <p:spPr>
          <a:xfrm>
            <a:off x="2369643" y="843764"/>
            <a:ext cx="2246068" cy="224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90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 rot="16200000">
            <a:off x="-500381" y="1657267"/>
            <a:ext cx="129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Filovirus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4026" y="3410761"/>
            <a:ext cx="85949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Phylofactorization of the African bat phylogeny.</a:t>
            </a:r>
          </a:p>
          <a:p>
            <a:r>
              <a:rPr lang="en-US" b="1" dirty="0" smtClean="0"/>
              <a:t>Sampled</a:t>
            </a:r>
            <a:r>
              <a:rPr lang="en-US" dirty="0" smtClean="0"/>
              <a:t>: Clade specific analysis of the proportion of </a:t>
            </a:r>
            <a:r>
              <a:rPr lang="en-US" dirty="0"/>
              <a:t>A</a:t>
            </a:r>
            <a:r>
              <a:rPr lang="en-US" dirty="0" smtClean="0"/>
              <a:t>frican bats sampled for </a:t>
            </a:r>
            <a:r>
              <a:rPr lang="en-US" dirty="0" err="1" smtClean="0"/>
              <a:t>Filoviruses</a:t>
            </a:r>
            <a:r>
              <a:rPr lang="en-US" dirty="0" smtClean="0"/>
              <a:t>. </a:t>
            </a:r>
          </a:p>
          <a:p>
            <a:r>
              <a:rPr lang="en-US" b="1" dirty="0" err="1" smtClean="0"/>
              <a:t>Ab</a:t>
            </a:r>
            <a:r>
              <a:rPr lang="en-US" b="1" dirty="0" smtClean="0"/>
              <a:t> or PCR Positive</a:t>
            </a:r>
            <a:r>
              <a:rPr lang="en-US" dirty="0" smtClean="0"/>
              <a:t>: Proportion of sampled African bat species that have had a reported positive sample via PCR or serology. 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732177" y="493791"/>
            <a:ext cx="1931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Ab</a:t>
            </a:r>
            <a:r>
              <a:rPr lang="en-US" dirty="0" smtClean="0"/>
              <a:t> or PCR Positive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990312" y="440566"/>
            <a:ext cx="102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Sampled</a:t>
            </a:r>
            <a:endParaRPr lang="en-US" dirty="0">
              <a:latin typeface="+mj-lt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407552" y="3084044"/>
            <a:ext cx="4452879" cy="0"/>
          </a:xfrm>
          <a:prstGeom prst="line">
            <a:avLst/>
          </a:prstGeom>
          <a:ln>
            <a:solidFill>
              <a:schemeClr val="bg1">
                <a:lumMod val="50000"/>
                <a:alpha val="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407552" y="863652"/>
            <a:ext cx="4450156" cy="0"/>
          </a:xfrm>
          <a:prstGeom prst="line">
            <a:avLst/>
          </a:prstGeom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2407552" y="3095270"/>
            <a:ext cx="4452879" cy="2209166"/>
          </a:xfrm>
          <a:prstGeom prst="line">
            <a:avLst/>
          </a:prstGeom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2407552" y="863652"/>
            <a:ext cx="0" cy="2231618"/>
          </a:xfrm>
          <a:prstGeom prst="line">
            <a:avLst/>
          </a:prstGeom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857708" y="863652"/>
            <a:ext cx="0" cy="4440784"/>
          </a:xfrm>
          <a:prstGeom prst="line">
            <a:avLst/>
          </a:prstGeom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541783"/>
              </p:ext>
            </p:extLst>
          </p:nvPr>
        </p:nvGraphicFramePr>
        <p:xfrm>
          <a:off x="1019402" y="1401385"/>
          <a:ext cx="1321235" cy="586740"/>
        </p:xfrm>
        <a:graphic>
          <a:graphicData uri="http://schemas.openxmlformats.org/drawingml/2006/table">
            <a:tbl>
              <a:tblPr/>
              <a:tblGrid>
                <a:gridCol w="882722"/>
                <a:gridCol w="438513"/>
              </a:tblGrid>
              <a:tr h="14595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Pteropodidae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p=</a:t>
                      </a:r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4595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Pteropodinae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&amp;</a:t>
                      </a:r>
                    </a:p>
                    <a:p>
                      <a:pPr algn="l" fontAlgn="b"/>
                      <a:r>
                        <a:rPr 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Macroglossinae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4595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Vespertilionoidea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P=.001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33" name="Picture 3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1" y="1850965"/>
            <a:ext cx="164592" cy="137160"/>
          </a:xfrm>
          <a:prstGeom prst="rect">
            <a:avLst/>
          </a:prstGeom>
        </p:spPr>
      </p:pic>
      <p:pic>
        <p:nvPicPr>
          <p:cNvPr id="42" name="Picture 41" descr="filovirus phylofactor africa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1" t="8890" r="9676" b="9159"/>
          <a:stretch/>
        </p:blipFill>
        <p:spPr>
          <a:xfrm>
            <a:off x="2407552" y="856781"/>
            <a:ext cx="2208159" cy="2227263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1" y="1428210"/>
            <a:ext cx="164592" cy="1371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4093" y="449217"/>
            <a:ext cx="4151618" cy="2646053"/>
          </a:xfrm>
          <a:prstGeom prst="rect">
            <a:avLst/>
          </a:prstGeom>
          <a:solidFill>
            <a:schemeClr val="accent5">
              <a:alpha val="2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filovirus phylofactor africa positive.jpe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2" t="9269" r="11670" b="9544"/>
          <a:stretch/>
        </p:blipFill>
        <p:spPr>
          <a:xfrm>
            <a:off x="4620312" y="865351"/>
            <a:ext cx="2245451" cy="2227139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66097" y="865063"/>
            <a:ext cx="8594906" cy="2227862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615246" y="449218"/>
            <a:ext cx="4033367" cy="2646052"/>
          </a:xfrm>
          <a:prstGeom prst="rect">
            <a:avLst/>
          </a:prstGeom>
          <a:solidFill>
            <a:schemeClr val="accent4">
              <a:lumMod val="75000"/>
              <a:alpha val="2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408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36" y="4591496"/>
            <a:ext cx="5783803" cy="13824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66796"/>
          <a:stretch/>
        </p:blipFill>
        <p:spPr>
          <a:xfrm>
            <a:off x="521529" y="5408072"/>
            <a:ext cx="164618" cy="17491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45363"/>
            <a:ext cx="43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Black"/>
                <a:cs typeface="Arial Black"/>
              </a:rPr>
              <a:t>A</a:t>
            </a:r>
            <a:endParaRPr lang="en-US" dirty="0">
              <a:latin typeface="Arial Black"/>
              <a:cs typeface="Arial Blac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748642"/>
            <a:ext cx="43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Black"/>
                <a:cs typeface="Arial Black"/>
              </a:rPr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32406" y="191293"/>
            <a:ext cx="3311594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 Black"/>
                <a:cs typeface="Arial Black"/>
              </a:rPr>
              <a:t>Fig XX. Sampling &amp; Reporting Strategy</a:t>
            </a:r>
          </a:p>
          <a:p>
            <a:r>
              <a:rPr lang="en-US" sz="1400" b="1" dirty="0" smtClean="0">
                <a:latin typeface="Arial"/>
                <a:cs typeface="Arial"/>
              </a:rPr>
              <a:t>A. A schematic displaying a theoretical change in seroprevalence over the course of a year. Colored regions represent sampling schemes present in </a:t>
            </a:r>
            <a:r>
              <a:rPr lang="en-US" sz="1400" b="1" dirty="0" err="1" smtClean="0">
                <a:latin typeface="Arial"/>
                <a:cs typeface="Arial"/>
              </a:rPr>
              <a:t>filovirus</a:t>
            </a:r>
            <a:r>
              <a:rPr lang="en-US" sz="1400" b="1" dirty="0" smtClean="0">
                <a:latin typeface="Arial"/>
                <a:cs typeface="Arial"/>
              </a:rPr>
              <a:t>/</a:t>
            </a:r>
            <a:r>
              <a:rPr lang="en-US" sz="1400" b="1" dirty="0" err="1" smtClean="0">
                <a:latin typeface="Arial"/>
                <a:cs typeface="Arial"/>
              </a:rPr>
              <a:t>henipavirus</a:t>
            </a:r>
            <a:r>
              <a:rPr lang="en-US" sz="1400" b="1" dirty="0" smtClean="0">
                <a:latin typeface="Arial"/>
                <a:cs typeface="Arial"/>
              </a:rPr>
              <a:t> literature. B. Breakdown of sampling schemes present in literature. Includes mean time (in days) and standard deviation over which studies pooled multiple sampling events into single estimate. </a:t>
            </a:r>
            <a:endParaRPr lang="en-US" sz="1400" b="1" dirty="0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462" y="93678"/>
            <a:ext cx="5501944" cy="4527757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4695457" y="3299837"/>
            <a:ext cx="192245" cy="192240"/>
          </a:xfrm>
          <a:prstGeom prst="ellipse">
            <a:avLst/>
          </a:prstGeom>
          <a:solidFill>
            <a:srgbClr val="0000FF">
              <a:alpha val="4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159498" y="1201768"/>
            <a:ext cx="192245" cy="192240"/>
          </a:xfrm>
          <a:prstGeom prst="ellipse">
            <a:avLst/>
          </a:prstGeom>
          <a:solidFill>
            <a:srgbClr val="0000FF">
              <a:alpha val="4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054481" y="1620409"/>
            <a:ext cx="192245" cy="192240"/>
          </a:xfrm>
          <a:prstGeom prst="ellipse">
            <a:avLst/>
          </a:prstGeom>
          <a:solidFill>
            <a:srgbClr val="0000FF">
              <a:alpha val="4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47603" y="3891392"/>
            <a:ext cx="192245" cy="192240"/>
          </a:xfrm>
          <a:prstGeom prst="ellipse">
            <a:avLst/>
          </a:prstGeom>
          <a:solidFill>
            <a:srgbClr val="0000FF">
              <a:alpha val="4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835886" y="2246644"/>
            <a:ext cx="192245" cy="192240"/>
          </a:xfrm>
          <a:prstGeom prst="ellipse">
            <a:avLst/>
          </a:prstGeom>
          <a:solidFill>
            <a:srgbClr val="0000FF">
              <a:alpha val="4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324168" y="1297888"/>
            <a:ext cx="192245" cy="192240"/>
          </a:xfrm>
          <a:prstGeom prst="ellipse">
            <a:avLst/>
          </a:prstGeom>
          <a:solidFill>
            <a:srgbClr val="0000FF">
              <a:alpha val="4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916721" y="2523352"/>
            <a:ext cx="192245" cy="1922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t="36043" b="30753"/>
          <a:stretch/>
        </p:blipFill>
        <p:spPr>
          <a:xfrm>
            <a:off x="521529" y="5258324"/>
            <a:ext cx="164618" cy="1749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/>
          <a:srcRect b="63957"/>
          <a:stretch/>
        </p:blipFill>
        <p:spPr>
          <a:xfrm>
            <a:off x="521529" y="5563211"/>
            <a:ext cx="164618" cy="18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59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43" y="4591496"/>
            <a:ext cx="5783803" cy="13824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00" y="56700"/>
            <a:ext cx="5605605" cy="45650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29" y="5220714"/>
            <a:ext cx="164618" cy="52677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45363"/>
            <a:ext cx="43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Black"/>
                <a:cs typeface="Arial Black"/>
              </a:rPr>
              <a:t>A</a:t>
            </a:r>
            <a:endParaRPr lang="en-US" dirty="0">
              <a:latin typeface="Arial Black"/>
              <a:cs typeface="Arial Blac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748642"/>
            <a:ext cx="43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Black"/>
                <a:cs typeface="Arial Black"/>
              </a:rPr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32406" y="191293"/>
            <a:ext cx="3311594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 Black"/>
                <a:cs typeface="Arial Black"/>
              </a:rPr>
              <a:t>Fig XX. Sampling &amp; Reporting Strategy</a:t>
            </a:r>
          </a:p>
          <a:p>
            <a:r>
              <a:rPr lang="en-US" sz="1400" b="1" dirty="0" smtClean="0">
                <a:latin typeface="Arial"/>
                <a:cs typeface="Arial"/>
              </a:rPr>
              <a:t>A. A schematic displaying a theoretical change in seroprevalence over the course of a year. Colored regions represent sampling schemes present in </a:t>
            </a:r>
            <a:r>
              <a:rPr lang="en-US" sz="1400" b="1" dirty="0" err="1" smtClean="0">
                <a:latin typeface="Arial"/>
                <a:cs typeface="Arial"/>
              </a:rPr>
              <a:t>filovirus</a:t>
            </a:r>
            <a:r>
              <a:rPr lang="en-US" sz="1400" b="1" dirty="0" smtClean="0">
                <a:latin typeface="Arial"/>
                <a:cs typeface="Arial"/>
              </a:rPr>
              <a:t>/</a:t>
            </a:r>
            <a:r>
              <a:rPr lang="en-US" sz="1400" b="1" dirty="0" err="1" smtClean="0">
                <a:latin typeface="Arial"/>
                <a:cs typeface="Arial"/>
              </a:rPr>
              <a:t>henipavirus</a:t>
            </a:r>
            <a:r>
              <a:rPr lang="en-US" sz="1400" b="1" dirty="0" smtClean="0">
                <a:latin typeface="Arial"/>
                <a:cs typeface="Arial"/>
              </a:rPr>
              <a:t> literature. B. Breakdown of sampling schemes present in literature. Includes mean time (in days) and standard deviation over which studies pooled multiple sampling events into single estimate. </a:t>
            </a:r>
            <a:endParaRPr lang="en-US" sz="14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9645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5386</TotalTime>
  <Words>334</Words>
  <Application>Microsoft Macintosh PowerPoint</Application>
  <PresentationFormat>On-screen Show (4:3)</PresentationFormat>
  <Paragraphs>61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Crowley</dc:creator>
  <cp:lastModifiedBy>Daniel Crowley</cp:lastModifiedBy>
  <cp:revision>54</cp:revision>
  <cp:lastPrinted>2017-12-14T17:54:46Z</cp:lastPrinted>
  <dcterms:created xsi:type="dcterms:W3CDTF">2017-11-06T17:53:01Z</dcterms:created>
  <dcterms:modified xsi:type="dcterms:W3CDTF">2018-01-05T22:21:11Z</dcterms:modified>
</cp:coreProperties>
</file>